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urier Prime" charset="1" panose="00000509000000000000"/>
      <p:regular r:id="rId10"/>
    </p:embeddedFont>
    <p:embeddedFont>
      <p:font typeface="Courier Prime Bold" charset="1" panose="00000809000000000000"/>
      <p:regular r:id="rId11"/>
    </p:embeddedFont>
    <p:embeddedFont>
      <p:font typeface="Courier Prime Italics" charset="1" panose="00000509000000000000"/>
      <p:regular r:id="rId12"/>
    </p:embeddedFont>
    <p:embeddedFont>
      <p:font typeface="Courier Prime Bold Italics" charset="1" panose="00000809000000000000"/>
      <p:regular r:id="rId13"/>
    </p:embeddedFont>
    <p:embeddedFont>
      <p:font typeface="Barlow Condensed" charset="1" panose="00000506000000000000"/>
      <p:regular r:id="rId14"/>
    </p:embeddedFont>
    <p:embeddedFont>
      <p:font typeface="Barlow Condensed Bold" charset="1" panose="00000806000000000000"/>
      <p:regular r:id="rId15"/>
    </p:embeddedFont>
    <p:embeddedFont>
      <p:font typeface="Barlow Condensed Italics" charset="1" panose="00000506000000000000"/>
      <p:regular r:id="rId16"/>
    </p:embeddedFont>
    <p:embeddedFont>
      <p:font typeface="Barlow Condensed Bold Italics" charset="1" panose="00000806000000000000"/>
      <p:regular r:id="rId17"/>
    </p:embeddedFont>
    <p:embeddedFont>
      <p:font typeface="Barlow Condensed Thin" charset="1" panose="00000306000000000000"/>
      <p:regular r:id="rId18"/>
    </p:embeddedFont>
    <p:embeddedFont>
      <p:font typeface="Barlow Condensed Thin Italics" charset="1" panose="00000306000000000000"/>
      <p:regular r:id="rId19"/>
    </p:embeddedFont>
    <p:embeddedFont>
      <p:font typeface="Barlow Condensed Medium" charset="1" panose="00000606000000000000"/>
      <p:regular r:id="rId20"/>
    </p:embeddedFont>
    <p:embeddedFont>
      <p:font typeface="Barlow Condensed Medium Italics" charset="1" panose="00000606000000000000"/>
      <p:regular r:id="rId21"/>
    </p:embeddedFont>
    <p:embeddedFont>
      <p:font typeface="Barlow Condensed Semi-Bold" charset="1" panose="00000706000000000000"/>
      <p:regular r:id="rId22"/>
    </p:embeddedFont>
    <p:embeddedFont>
      <p:font typeface="Barlow Condensed Semi-Bold Italics" charset="1" panose="00000706000000000000"/>
      <p:regular r:id="rId23"/>
    </p:embeddedFont>
    <p:embeddedFont>
      <p:font typeface="Barlow Condensed Heavy" charset="1" panose="00000A06000000000000"/>
      <p:regular r:id="rId24"/>
    </p:embeddedFont>
    <p:embeddedFont>
      <p:font typeface="Barlow Condensed Heavy Italics" charset="1" panose="00000A06000000000000"/>
      <p:regular r:id="rId25"/>
    </p:embeddedFont>
    <p:embeddedFont>
      <p:font typeface="Barlow SemiCondensed" charset="1" panose="00000506000000000000"/>
      <p:regular r:id="rId26"/>
    </p:embeddedFont>
    <p:embeddedFont>
      <p:font typeface="Barlow SemiCondensed Bold" charset="1" panose="00000806000000000000"/>
      <p:regular r:id="rId27"/>
    </p:embeddedFont>
    <p:embeddedFont>
      <p:font typeface="Barlow SemiCondensed Italics" charset="1" panose="00000506000000000000"/>
      <p:regular r:id="rId28"/>
    </p:embeddedFont>
    <p:embeddedFont>
      <p:font typeface="Barlow SemiCondensed Bold Italics" charset="1" panose="00000806000000000000"/>
      <p:regular r:id="rId29"/>
    </p:embeddedFont>
    <p:embeddedFont>
      <p:font typeface="Barlow SemiCondensed Thin" charset="1" panose="00000306000000000000"/>
      <p:regular r:id="rId30"/>
    </p:embeddedFont>
    <p:embeddedFont>
      <p:font typeface="Barlow SemiCondensed Thin Italics" charset="1" panose="00000306000000000000"/>
      <p:regular r:id="rId31"/>
    </p:embeddedFont>
    <p:embeddedFont>
      <p:font typeface="Barlow SemiCondensed Medium" charset="1" panose="00000606000000000000"/>
      <p:regular r:id="rId32"/>
    </p:embeddedFont>
    <p:embeddedFont>
      <p:font typeface="Barlow SemiCondensed Medium Italics" charset="1" panose="00000606000000000000"/>
      <p:regular r:id="rId33"/>
    </p:embeddedFont>
    <p:embeddedFont>
      <p:font typeface="Barlow SemiCondensed Semi-Bold" charset="1" panose="00000706000000000000"/>
      <p:regular r:id="rId34"/>
    </p:embeddedFont>
    <p:embeddedFont>
      <p:font typeface="Barlow SemiCondensed Semi-Bold Italics" charset="1" panose="00000706000000000000"/>
      <p:regular r:id="rId35"/>
    </p:embeddedFont>
    <p:embeddedFont>
      <p:font typeface="Barlow SemiCondensed Heavy" charset="1" panose="00000A06000000000000"/>
      <p:regular r:id="rId36"/>
    </p:embeddedFont>
    <p:embeddedFont>
      <p:font typeface="Barlow SemiCondensed Heavy Italics" charset="1" panose="00000A06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17" Target="../media/image23.png" Type="http://schemas.openxmlformats.org/officeDocument/2006/relationships/image"/><Relationship Id="rId18" Target="../media/image24.svg" Type="http://schemas.openxmlformats.org/officeDocument/2006/relationships/image"/><Relationship Id="rId19" Target="../media/image25.png" Type="http://schemas.openxmlformats.org/officeDocument/2006/relationships/image"/><Relationship Id="rId2" Target="../media/image1.png" Type="http://schemas.openxmlformats.org/officeDocument/2006/relationships/image"/><Relationship Id="rId20" Target="../media/image26.svg" Type="http://schemas.openxmlformats.org/officeDocument/2006/relationships/image"/><Relationship Id="rId21" Target="../media/image27.png" Type="http://schemas.openxmlformats.org/officeDocument/2006/relationships/image"/><Relationship Id="rId22" Target="../media/image28.svg" Type="http://schemas.openxmlformats.org/officeDocument/2006/relationships/image"/><Relationship Id="rId23" Target="../media/image29.png" Type="http://schemas.openxmlformats.org/officeDocument/2006/relationships/image"/><Relationship Id="rId24" Target="../media/image30.svg" Type="http://schemas.openxmlformats.org/officeDocument/2006/relationships/image"/><Relationship Id="rId25" Target="../media/image31.png" Type="http://schemas.openxmlformats.org/officeDocument/2006/relationships/image"/><Relationship Id="rId26" Target="../media/image32.svg" Type="http://schemas.openxmlformats.org/officeDocument/2006/relationships/image"/><Relationship Id="rId27" Target="../media/image33.png" Type="http://schemas.openxmlformats.org/officeDocument/2006/relationships/image"/><Relationship Id="rId28" Target="../media/image34.svg" Type="http://schemas.openxmlformats.org/officeDocument/2006/relationships/image"/><Relationship Id="rId29" Target="../media/image35.png" Type="http://schemas.openxmlformats.org/officeDocument/2006/relationships/image"/><Relationship Id="rId3" Target="../media/image2.svg" Type="http://schemas.openxmlformats.org/officeDocument/2006/relationships/image"/><Relationship Id="rId30" Target="../media/image3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4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7581" y="-1563953"/>
            <a:ext cx="20630044" cy="20630044"/>
          </a:xfrm>
          <a:custGeom>
            <a:avLst/>
            <a:gdLst/>
            <a:ahLst/>
            <a:cxnLst/>
            <a:rect r="r" b="b" t="t" l="l"/>
            <a:pathLst>
              <a:path h="20630044" w="20630044">
                <a:moveTo>
                  <a:pt x="0" y="0"/>
                </a:moveTo>
                <a:lnTo>
                  <a:pt x="20630044" y="0"/>
                </a:lnTo>
                <a:lnTo>
                  <a:pt x="20630044" y="20630044"/>
                </a:lnTo>
                <a:lnTo>
                  <a:pt x="0" y="20630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58293">
            <a:off x="-1490308" y="-176995"/>
            <a:ext cx="4259814" cy="7980917"/>
          </a:xfrm>
          <a:custGeom>
            <a:avLst/>
            <a:gdLst/>
            <a:ahLst/>
            <a:cxnLst/>
            <a:rect r="r" b="b" t="t" l="l"/>
            <a:pathLst>
              <a:path h="7980917" w="4259814">
                <a:moveTo>
                  <a:pt x="4259814" y="0"/>
                </a:moveTo>
                <a:lnTo>
                  <a:pt x="0" y="0"/>
                </a:lnTo>
                <a:lnTo>
                  <a:pt x="0" y="7980917"/>
                </a:lnTo>
                <a:lnTo>
                  <a:pt x="4259814" y="7980917"/>
                </a:lnTo>
                <a:lnTo>
                  <a:pt x="42598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669">
            <a:off x="-1530143" y="-1864376"/>
            <a:ext cx="6990818" cy="7141564"/>
          </a:xfrm>
          <a:custGeom>
            <a:avLst/>
            <a:gdLst/>
            <a:ahLst/>
            <a:cxnLst/>
            <a:rect r="r" b="b" t="t" l="l"/>
            <a:pathLst>
              <a:path h="7141564" w="6990818">
                <a:moveTo>
                  <a:pt x="0" y="0"/>
                </a:moveTo>
                <a:lnTo>
                  <a:pt x="6990818" y="0"/>
                </a:lnTo>
                <a:lnTo>
                  <a:pt x="6990818" y="7141563"/>
                </a:lnTo>
                <a:lnTo>
                  <a:pt x="0" y="7141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79632">
            <a:off x="-367311" y="6135393"/>
            <a:ext cx="4582091" cy="5999465"/>
          </a:xfrm>
          <a:custGeom>
            <a:avLst/>
            <a:gdLst/>
            <a:ahLst/>
            <a:cxnLst/>
            <a:rect r="r" b="b" t="t" l="l"/>
            <a:pathLst>
              <a:path h="5999465" w="4582091">
                <a:moveTo>
                  <a:pt x="0" y="0"/>
                </a:moveTo>
                <a:lnTo>
                  <a:pt x="4582092" y="0"/>
                </a:lnTo>
                <a:lnTo>
                  <a:pt x="4582092" y="5999465"/>
                </a:lnTo>
                <a:lnTo>
                  <a:pt x="0" y="59994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477893" y="3339476"/>
            <a:ext cx="7975791" cy="0"/>
          </a:xfrm>
          <a:prstGeom prst="line">
            <a:avLst/>
          </a:prstGeom>
          <a:ln cap="rnd" w="57150">
            <a:solidFill>
              <a:srgbClr val="FF6557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114908" y="-1291294"/>
            <a:ext cx="10668407" cy="12892335"/>
          </a:xfrm>
          <a:custGeom>
            <a:avLst/>
            <a:gdLst/>
            <a:ahLst/>
            <a:cxnLst/>
            <a:rect r="r" b="b" t="t" l="l"/>
            <a:pathLst>
              <a:path h="12892335" w="10668407">
                <a:moveTo>
                  <a:pt x="0" y="0"/>
                </a:moveTo>
                <a:lnTo>
                  <a:pt x="10668407" y="0"/>
                </a:lnTo>
                <a:lnTo>
                  <a:pt x="10668407" y="12892334"/>
                </a:lnTo>
                <a:lnTo>
                  <a:pt x="0" y="12892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81150" y="3076697"/>
            <a:ext cx="14878150" cy="267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643"/>
              </a:lnSpc>
            </a:pPr>
            <a:r>
              <a:rPr lang="en-US" sz="18767">
                <a:solidFill>
                  <a:srgbClr val="353535"/>
                </a:solidFill>
                <a:latin typeface="Barlow Condensed Bold"/>
              </a:rPr>
              <a:t>MUSHROOM.CO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81150" y="5678292"/>
            <a:ext cx="13018173" cy="60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68"/>
              </a:lnSpc>
            </a:pPr>
            <a:r>
              <a:rPr lang="en-US" sz="4244">
                <a:solidFill>
                  <a:srgbClr val="353535"/>
                </a:solidFill>
                <a:latin typeface="Barlow Condensed"/>
              </a:rPr>
              <a:t>GERENCIAMENTO DE CULTIVO DE COGUMELOS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81150" y="2694780"/>
            <a:ext cx="6962254" cy="449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8"/>
              </a:lnSpc>
            </a:pPr>
            <a:r>
              <a:rPr lang="en-US" sz="3144">
                <a:solidFill>
                  <a:srgbClr val="FE074C"/>
                </a:solidFill>
                <a:latin typeface="Barlow Condensed Bold"/>
              </a:rPr>
              <a:t>YURI ISBENER  &amp; LUCA SENA APRESENTAM: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7581" y="-1563953"/>
            <a:ext cx="20630044" cy="20630044"/>
          </a:xfrm>
          <a:custGeom>
            <a:avLst/>
            <a:gdLst/>
            <a:ahLst/>
            <a:cxnLst/>
            <a:rect r="r" b="b" t="t" l="l"/>
            <a:pathLst>
              <a:path h="20630044" w="20630044">
                <a:moveTo>
                  <a:pt x="0" y="0"/>
                </a:moveTo>
                <a:lnTo>
                  <a:pt x="20630044" y="0"/>
                </a:lnTo>
                <a:lnTo>
                  <a:pt x="20630044" y="20630044"/>
                </a:lnTo>
                <a:lnTo>
                  <a:pt x="0" y="20630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0960" y="2840286"/>
            <a:ext cx="3234063" cy="3420644"/>
          </a:xfrm>
          <a:custGeom>
            <a:avLst/>
            <a:gdLst/>
            <a:ahLst/>
            <a:cxnLst/>
            <a:rect r="r" b="b" t="t" l="l"/>
            <a:pathLst>
              <a:path h="3420644" w="3234063">
                <a:moveTo>
                  <a:pt x="0" y="0"/>
                </a:moveTo>
                <a:lnTo>
                  <a:pt x="3234063" y="0"/>
                </a:lnTo>
                <a:lnTo>
                  <a:pt x="3234063" y="3420644"/>
                </a:lnTo>
                <a:lnTo>
                  <a:pt x="0" y="342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88048" y="3270175"/>
            <a:ext cx="2705140" cy="2861206"/>
          </a:xfrm>
          <a:custGeom>
            <a:avLst/>
            <a:gdLst/>
            <a:ahLst/>
            <a:cxnLst/>
            <a:rect r="r" b="b" t="t" l="l"/>
            <a:pathLst>
              <a:path h="2861206" w="2705140">
                <a:moveTo>
                  <a:pt x="0" y="0"/>
                </a:moveTo>
                <a:lnTo>
                  <a:pt x="2705140" y="0"/>
                </a:lnTo>
                <a:lnTo>
                  <a:pt x="2705140" y="2861206"/>
                </a:lnTo>
                <a:lnTo>
                  <a:pt x="0" y="2861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6445" y="6003232"/>
            <a:ext cx="2530866" cy="2676878"/>
          </a:xfrm>
          <a:custGeom>
            <a:avLst/>
            <a:gdLst/>
            <a:ahLst/>
            <a:cxnLst/>
            <a:rect r="r" b="b" t="t" l="l"/>
            <a:pathLst>
              <a:path h="2676878" w="2530866">
                <a:moveTo>
                  <a:pt x="0" y="0"/>
                </a:moveTo>
                <a:lnTo>
                  <a:pt x="2530866" y="0"/>
                </a:lnTo>
                <a:lnTo>
                  <a:pt x="2530866" y="2676877"/>
                </a:lnTo>
                <a:lnTo>
                  <a:pt x="0" y="2676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04554">
            <a:off x="14085956" y="1832803"/>
            <a:ext cx="7213904" cy="9699366"/>
          </a:xfrm>
          <a:custGeom>
            <a:avLst/>
            <a:gdLst/>
            <a:ahLst/>
            <a:cxnLst/>
            <a:rect r="r" b="b" t="t" l="l"/>
            <a:pathLst>
              <a:path h="9699366" w="7213904">
                <a:moveTo>
                  <a:pt x="7213903" y="0"/>
                </a:moveTo>
                <a:lnTo>
                  <a:pt x="0" y="0"/>
                </a:lnTo>
                <a:lnTo>
                  <a:pt x="0" y="9699366"/>
                </a:lnTo>
                <a:lnTo>
                  <a:pt x="7213903" y="9699366"/>
                </a:lnTo>
                <a:lnTo>
                  <a:pt x="721390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32136" y="5839790"/>
            <a:ext cx="1632470" cy="1454382"/>
          </a:xfrm>
          <a:custGeom>
            <a:avLst/>
            <a:gdLst/>
            <a:ahLst/>
            <a:cxnLst/>
            <a:rect r="r" b="b" t="t" l="l"/>
            <a:pathLst>
              <a:path h="1454382" w="1632470">
                <a:moveTo>
                  <a:pt x="0" y="0"/>
                </a:moveTo>
                <a:lnTo>
                  <a:pt x="1632470" y="0"/>
                </a:lnTo>
                <a:lnTo>
                  <a:pt x="1632470" y="1454382"/>
                </a:lnTo>
                <a:lnTo>
                  <a:pt x="0" y="1454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9006930">
            <a:off x="4370278" y="1990534"/>
            <a:ext cx="1632470" cy="1454382"/>
          </a:xfrm>
          <a:custGeom>
            <a:avLst/>
            <a:gdLst/>
            <a:ahLst/>
            <a:cxnLst/>
            <a:rect r="r" b="b" t="t" l="l"/>
            <a:pathLst>
              <a:path h="1454382" w="1632470">
                <a:moveTo>
                  <a:pt x="1632469" y="0"/>
                </a:moveTo>
                <a:lnTo>
                  <a:pt x="0" y="0"/>
                </a:lnTo>
                <a:lnTo>
                  <a:pt x="0" y="1454382"/>
                </a:lnTo>
                <a:lnTo>
                  <a:pt x="1632469" y="1454382"/>
                </a:lnTo>
                <a:lnTo>
                  <a:pt x="163246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592846">
            <a:off x="6827864" y="6269916"/>
            <a:ext cx="1632470" cy="1454382"/>
          </a:xfrm>
          <a:custGeom>
            <a:avLst/>
            <a:gdLst/>
            <a:ahLst/>
            <a:cxnLst/>
            <a:rect r="r" b="b" t="t" l="l"/>
            <a:pathLst>
              <a:path h="1454382" w="1632470">
                <a:moveTo>
                  <a:pt x="1632469" y="1454382"/>
                </a:moveTo>
                <a:lnTo>
                  <a:pt x="0" y="1454382"/>
                </a:lnTo>
                <a:lnTo>
                  <a:pt x="0" y="0"/>
                </a:lnTo>
                <a:lnTo>
                  <a:pt x="1632469" y="0"/>
                </a:lnTo>
                <a:lnTo>
                  <a:pt x="1632469" y="145438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0063" y="3639284"/>
            <a:ext cx="4475857" cy="2797410"/>
          </a:xfrm>
          <a:custGeom>
            <a:avLst/>
            <a:gdLst/>
            <a:ahLst/>
            <a:cxnLst/>
            <a:rect r="r" b="b" t="t" l="l"/>
            <a:pathLst>
              <a:path h="2797410" w="4475857">
                <a:moveTo>
                  <a:pt x="0" y="0"/>
                </a:moveTo>
                <a:lnTo>
                  <a:pt x="4475857" y="0"/>
                </a:lnTo>
                <a:lnTo>
                  <a:pt x="4475857" y="2797411"/>
                </a:lnTo>
                <a:lnTo>
                  <a:pt x="0" y="2797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2306" y="2311651"/>
            <a:ext cx="879274" cy="1219097"/>
          </a:xfrm>
          <a:custGeom>
            <a:avLst/>
            <a:gdLst/>
            <a:ahLst/>
            <a:cxnLst/>
            <a:rect r="r" b="b" t="t" l="l"/>
            <a:pathLst>
              <a:path h="1219097" w="879274">
                <a:moveTo>
                  <a:pt x="0" y="0"/>
                </a:moveTo>
                <a:lnTo>
                  <a:pt x="879274" y="0"/>
                </a:lnTo>
                <a:lnTo>
                  <a:pt x="879274" y="1219097"/>
                </a:lnTo>
                <a:lnTo>
                  <a:pt x="0" y="12190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94766" y="1723518"/>
            <a:ext cx="467648" cy="1436908"/>
          </a:xfrm>
          <a:custGeom>
            <a:avLst/>
            <a:gdLst/>
            <a:ahLst/>
            <a:cxnLst/>
            <a:rect r="r" b="b" t="t" l="l"/>
            <a:pathLst>
              <a:path h="1436908" w="467648">
                <a:moveTo>
                  <a:pt x="0" y="0"/>
                </a:moveTo>
                <a:lnTo>
                  <a:pt x="467649" y="0"/>
                </a:lnTo>
                <a:lnTo>
                  <a:pt x="467649" y="1436909"/>
                </a:lnTo>
                <a:lnTo>
                  <a:pt x="0" y="14369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13170" y="3499552"/>
            <a:ext cx="3080019" cy="2102113"/>
          </a:xfrm>
          <a:custGeom>
            <a:avLst/>
            <a:gdLst/>
            <a:ahLst/>
            <a:cxnLst/>
            <a:rect r="r" b="b" t="t" l="l"/>
            <a:pathLst>
              <a:path h="2102113" w="3080019">
                <a:moveTo>
                  <a:pt x="0" y="0"/>
                </a:moveTo>
                <a:lnTo>
                  <a:pt x="3080018" y="0"/>
                </a:lnTo>
                <a:lnTo>
                  <a:pt x="3080018" y="2102113"/>
                </a:lnTo>
                <a:lnTo>
                  <a:pt x="0" y="210211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96437" y="5839790"/>
            <a:ext cx="2030874" cy="2482180"/>
          </a:xfrm>
          <a:custGeom>
            <a:avLst/>
            <a:gdLst/>
            <a:ahLst/>
            <a:cxnLst/>
            <a:rect r="r" b="b" t="t" l="l"/>
            <a:pathLst>
              <a:path h="2482180" w="2030874">
                <a:moveTo>
                  <a:pt x="0" y="0"/>
                </a:moveTo>
                <a:lnTo>
                  <a:pt x="2030874" y="0"/>
                </a:lnTo>
                <a:lnTo>
                  <a:pt x="2030874" y="2482179"/>
                </a:lnTo>
                <a:lnTo>
                  <a:pt x="0" y="248217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77355" y="2717725"/>
            <a:ext cx="2530866" cy="2676878"/>
          </a:xfrm>
          <a:custGeom>
            <a:avLst/>
            <a:gdLst/>
            <a:ahLst/>
            <a:cxnLst/>
            <a:rect r="r" b="b" t="t" l="l"/>
            <a:pathLst>
              <a:path h="2676878" w="2530866">
                <a:moveTo>
                  <a:pt x="0" y="0"/>
                </a:moveTo>
                <a:lnTo>
                  <a:pt x="2530866" y="0"/>
                </a:lnTo>
                <a:lnTo>
                  <a:pt x="2530866" y="2676877"/>
                </a:lnTo>
                <a:lnTo>
                  <a:pt x="0" y="267687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53047" y="3022648"/>
            <a:ext cx="3712822" cy="2477465"/>
          </a:xfrm>
          <a:custGeom>
            <a:avLst/>
            <a:gdLst/>
            <a:ahLst/>
            <a:cxnLst/>
            <a:rect r="r" b="b" t="t" l="l"/>
            <a:pathLst>
              <a:path h="2477465" w="3712822">
                <a:moveTo>
                  <a:pt x="0" y="0"/>
                </a:moveTo>
                <a:lnTo>
                  <a:pt x="3712822" y="0"/>
                </a:lnTo>
                <a:lnTo>
                  <a:pt x="3712822" y="2477465"/>
                </a:lnTo>
                <a:lnTo>
                  <a:pt x="0" y="247746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76020" y="7249083"/>
            <a:ext cx="2440833" cy="1376020"/>
          </a:xfrm>
          <a:custGeom>
            <a:avLst/>
            <a:gdLst/>
            <a:ahLst/>
            <a:cxnLst/>
            <a:rect r="r" b="b" t="t" l="l"/>
            <a:pathLst>
              <a:path h="1376020" w="2440833">
                <a:moveTo>
                  <a:pt x="0" y="0"/>
                </a:moveTo>
                <a:lnTo>
                  <a:pt x="2440833" y="0"/>
                </a:lnTo>
                <a:lnTo>
                  <a:pt x="2440833" y="1376020"/>
                </a:lnTo>
                <a:lnTo>
                  <a:pt x="0" y="137602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706443" y="135303"/>
            <a:ext cx="11072622" cy="122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30"/>
              </a:lnSpc>
              <a:spcBef>
                <a:spcPct val="0"/>
              </a:spcBef>
            </a:pPr>
            <a:r>
              <a:rPr lang="en-US" sz="8482">
                <a:solidFill>
                  <a:srgbClr val="353535"/>
                </a:solidFill>
                <a:latin typeface="Barlow Condensed Bold"/>
              </a:rPr>
              <a:t>MUSHROOM.CO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94150" y="1731048"/>
            <a:ext cx="447978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353535"/>
                </a:solidFill>
                <a:latin typeface="Barlow Condensed"/>
              </a:rPr>
              <a:t>Interface responsável pela automatização.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34334" y="8908709"/>
            <a:ext cx="4055088" cy="40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2"/>
              </a:lnSpc>
              <a:spcBef>
                <a:spcPct val="0"/>
              </a:spcBef>
            </a:pPr>
            <a:r>
              <a:rPr lang="en-US" sz="2838">
                <a:solidFill>
                  <a:srgbClr val="353535"/>
                </a:solidFill>
                <a:latin typeface="Barlow Condensed Bold"/>
              </a:rPr>
              <a:t>BANCO DE DADOS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24536" y="2222216"/>
            <a:ext cx="4419011" cy="83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5"/>
              </a:lnSpc>
            </a:pPr>
            <a:r>
              <a:rPr lang="en-US" sz="3032">
                <a:solidFill>
                  <a:srgbClr val="353535"/>
                </a:solidFill>
                <a:latin typeface="Barlow Condensed Bold"/>
              </a:rPr>
              <a:t>SISTEMA DE CAPTURA</a:t>
            </a:r>
          </a:p>
          <a:p>
            <a:pPr algn="ctr" marL="0" indent="0" lvl="0">
              <a:lnSpc>
                <a:spcPts val="3335"/>
              </a:lnSpc>
              <a:spcBef>
                <a:spcPct val="0"/>
              </a:spcBef>
            </a:pPr>
            <a:r>
              <a:rPr lang="en-US" sz="3032">
                <a:solidFill>
                  <a:srgbClr val="353535"/>
                </a:solidFill>
                <a:latin typeface="Barlow Condensed Bold"/>
              </a:rPr>
              <a:t>DE DADOS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6909" y="6712920"/>
            <a:ext cx="4419011" cy="83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35"/>
              </a:lnSpc>
              <a:spcBef>
                <a:spcPct val="0"/>
              </a:spcBef>
            </a:pPr>
            <a:r>
              <a:rPr lang="en-US" sz="3032">
                <a:solidFill>
                  <a:srgbClr val="353535"/>
                </a:solidFill>
                <a:latin typeface="Barlow Condensed Bold"/>
              </a:rPr>
              <a:t>DADOS DO AMBIENTE DE CULTIVO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0085" y="7487579"/>
            <a:ext cx="447978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353535"/>
                </a:solidFill>
                <a:latin typeface="Barlow Condensed"/>
              </a:rPr>
              <a:t>Coleta de dados sobre umidade, temperatura e luminosidade.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97572" y="9256380"/>
            <a:ext cx="447978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353535"/>
                </a:solidFill>
                <a:latin typeface="Barlow Condensed"/>
              </a:rPr>
              <a:t>Armazenamento de dados coletados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91447" y="1995843"/>
            <a:ext cx="4419011" cy="42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35"/>
              </a:lnSpc>
              <a:spcBef>
                <a:spcPct val="0"/>
              </a:spcBef>
            </a:pPr>
            <a:r>
              <a:rPr lang="en-US" sz="3032">
                <a:solidFill>
                  <a:srgbClr val="353535"/>
                </a:solidFill>
                <a:latin typeface="Barlow Condensed Bold"/>
              </a:rPr>
              <a:t>SITE INSTITUCIONAL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91447" y="1444315"/>
            <a:ext cx="447978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353535"/>
                </a:solidFill>
                <a:latin typeface="Barlow Condensed"/>
              </a:rPr>
              <a:t>Interface para exibição de monitoramento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3848644">
            <a:off x="3502650" y="7717396"/>
            <a:ext cx="4333134" cy="4360387"/>
          </a:xfrm>
          <a:custGeom>
            <a:avLst/>
            <a:gdLst/>
            <a:ahLst/>
            <a:cxnLst/>
            <a:rect r="r" b="b" t="t" l="l"/>
            <a:pathLst>
              <a:path h="4360387" w="4333134">
                <a:moveTo>
                  <a:pt x="0" y="0"/>
                </a:moveTo>
                <a:lnTo>
                  <a:pt x="4333135" y="0"/>
                </a:lnTo>
                <a:lnTo>
                  <a:pt x="4333135" y="4360387"/>
                </a:lnTo>
                <a:lnTo>
                  <a:pt x="0" y="436038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2344595">
            <a:off x="8645307" y="-1599117"/>
            <a:ext cx="4333134" cy="4360387"/>
          </a:xfrm>
          <a:custGeom>
            <a:avLst/>
            <a:gdLst/>
            <a:ahLst/>
            <a:cxnLst/>
            <a:rect r="r" b="b" t="t" l="l"/>
            <a:pathLst>
              <a:path h="4360387" w="4333134">
                <a:moveTo>
                  <a:pt x="0" y="0"/>
                </a:moveTo>
                <a:lnTo>
                  <a:pt x="4333134" y="0"/>
                </a:lnTo>
                <a:lnTo>
                  <a:pt x="4333134" y="4360387"/>
                </a:lnTo>
                <a:lnTo>
                  <a:pt x="0" y="436038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7581" y="-1563953"/>
            <a:ext cx="20630044" cy="20630044"/>
          </a:xfrm>
          <a:custGeom>
            <a:avLst/>
            <a:gdLst/>
            <a:ahLst/>
            <a:cxnLst/>
            <a:rect r="r" b="b" t="t" l="l"/>
            <a:pathLst>
              <a:path h="20630044" w="20630044">
                <a:moveTo>
                  <a:pt x="0" y="0"/>
                </a:moveTo>
                <a:lnTo>
                  <a:pt x="20630044" y="0"/>
                </a:lnTo>
                <a:lnTo>
                  <a:pt x="20630044" y="20630044"/>
                </a:lnTo>
                <a:lnTo>
                  <a:pt x="0" y="20630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12934" y="1833810"/>
            <a:ext cx="10580216" cy="6913329"/>
            <a:chOff x="0" y="0"/>
            <a:chExt cx="1578752" cy="1031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8752" cy="1031589"/>
            </a:xfrm>
            <a:custGeom>
              <a:avLst/>
              <a:gdLst/>
              <a:ahLst/>
              <a:cxnLst/>
              <a:rect r="r" b="b" t="t" l="l"/>
              <a:pathLst>
                <a:path h="1031589" w="1578752">
                  <a:moveTo>
                    <a:pt x="37319" y="0"/>
                  </a:moveTo>
                  <a:lnTo>
                    <a:pt x="1541434" y="0"/>
                  </a:lnTo>
                  <a:cubicBezTo>
                    <a:pt x="1562044" y="0"/>
                    <a:pt x="1578752" y="16708"/>
                    <a:pt x="1578752" y="37319"/>
                  </a:cubicBezTo>
                  <a:lnTo>
                    <a:pt x="1578752" y="994270"/>
                  </a:lnTo>
                  <a:cubicBezTo>
                    <a:pt x="1578752" y="1004168"/>
                    <a:pt x="1574820" y="1013660"/>
                    <a:pt x="1567822" y="1020658"/>
                  </a:cubicBezTo>
                  <a:cubicBezTo>
                    <a:pt x="1560823" y="1027657"/>
                    <a:pt x="1551331" y="1031589"/>
                    <a:pt x="1541434" y="1031589"/>
                  </a:cubicBezTo>
                  <a:lnTo>
                    <a:pt x="37319" y="1031589"/>
                  </a:lnTo>
                  <a:cubicBezTo>
                    <a:pt x="16708" y="1031589"/>
                    <a:pt x="0" y="1014881"/>
                    <a:pt x="0" y="994270"/>
                  </a:cubicBezTo>
                  <a:lnTo>
                    <a:pt x="0" y="37319"/>
                  </a:lnTo>
                  <a:cubicBezTo>
                    <a:pt x="0" y="27421"/>
                    <a:pt x="3932" y="17929"/>
                    <a:pt x="10930" y="10930"/>
                  </a:cubicBezTo>
                  <a:cubicBezTo>
                    <a:pt x="17929" y="3932"/>
                    <a:pt x="27421" y="0"/>
                    <a:pt x="37319" y="0"/>
                  </a:cubicBezTo>
                  <a:close/>
                </a:path>
              </a:pathLst>
            </a:custGeom>
            <a:solidFill>
              <a:srgbClr val="FEA5A9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850622" y="8433080"/>
            <a:ext cx="10481021" cy="628119"/>
            <a:chOff x="0" y="0"/>
            <a:chExt cx="1563951" cy="937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3951" cy="93726"/>
            </a:xfrm>
            <a:custGeom>
              <a:avLst/>
              <a:gdLst/>
              <a:ahLst/>
              <a:cxnLst/>
              <a:rect r="r" b="b" t="t" l="l"/>
              <a:pathLst>
                <a:path h="93726" w="1563951">
                  <a:moveTo>
                    <a:pt x="15512" y="0"/>
                  </a:moveTo>
                  <a:lnTo>
                    <a:pt x="1548439" y="0"/>
                  </a:lnTo>
                  <a:cubicBezTo>
                    <a:pt x="1552553" y="0"/>
                    <a:pt x="1556498" y="1634"/>
                    <a:pt x="1559407" y="4543"/>
                  </a:cubicBezTo>
                  <a:cubicBezTo>
                    <a:pt x="1562316" y="7452"/>
                    <a:pt x="1563951" y="11398"/>
                    <a:pt x="1563951" y="15512"/>
                  </a:cubicBezTo>
                  <a:lnTo>
                    <a:pt x="1563951" y="78214"/>
                  </a:lnTo>
                  <a:cubicBezTo>
                    <a:pt x="1563951" y="82328"/>
                    <a:pt x="1562316" y="86274"/>
                    <a:pt x="1559407" y="89183"/>
                  </a:cubicBezTo>
                  <a:cubicBezTo>
                    <a:pt x="1556498" y="92092"/>
                    <a:pt x="1552553" y="93726"/>
                    <a:pt x="1548439" y="93726"/>
                  </a:cubicBezTo>
                  <a:lnTo>
                    <a:pt x="15512" y="93726"/>
                  </a:lnTo>
                  <a:cubicBezTo>
                    <a:pt x="11398" y="93726"/>
                    <a:pt x="7452" y="92092"/>
                    <a:pt x="4543" y="89183"/>
                  </a:cubicBezTo>
                  <a:cubicBezTo>
                    <a:pt x="1634" y="86274"/>
                    <a:pt x="0" y="82328"/>
                    <a:pt x="0" y="78214"/>
                  </a:cubicBezTo>
                  <a:lnTo>
                    <a:pt x="0" y="15512"/>
                  </a:lnTo>
                  <a:cubicBezTo>
                    <a:pt x="0" y="11398"/>
                    <a:pt x="1634" y="7452"/>
                    <a:pt x="4543" y="4543"/>
                  </a:cubicBezTo>
                  <a:cubicBezTo>
                    <a:pt x="7452" y="1634"/>
                    <a:pt x="11398" y="0"/>
                    <a:pt x="15512" y="0"/>
                  </a:cubicBezTo>
                  <a:close/>
                </a:path>
              </a:pathLst>
            </a:custGeom>
            <a:solidFill>
              <a:srgbClr val="FE074C"/>
            </a:solidFill>
            <a:ln>
              <a:noFill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809211" y="-603021"/>
            <a:ext cx="4967219" cy="11216898"/>
            <a:chOff x="0" y="0"/>
            <a:chExt cx="2117230" cy="47810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17230" cy="4781095"/>
            </a:xfrm>
            <a:custGeom>
              <a:avLst/>
              <a:gdLst/>
              <a:ahLst/>
              <a:cxnLst/>
              <a:rect r="r" b="b" t="t" l="l"/>
              <a:pathLst>
                <a:path h="4781095" w="2117230">
                  <a:moveTo>
                    <a:pt x="0" y="0"/>
                  </a:moveTo>
                  <a:lnTo>
                    <a:pt x="2117230" y="0"/>
                  </a:lnTo>
                  <a:lnTo>
                    <a:pt x="2117230" y="4781095"/>
                  </a:lnTo>
                  <a:lnTo>
                    <a:pt x="0" y="4781095"/>
                  </a:lnTo>
                  <a:lnTo>
                    <a:pt x="0" y="0"/>
                  </a:lnTo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-258293">
            <a:off x="8814300" y="7142592"/>
            <a:ext cx="4259814" cy="7980917"/>
          </a:xfrm>
          <a:custGeom>
            <a:avLst/>
            <a:gdLst/>
            <a:ahLst/>
            <a:cxnLst/>
            <a:rect r="r" b="b" t="t" l="l"/>
            <a:pathLst>
              <a:path h="7980917" w="4259814">
                <a:moveTo>
                  <a:pt x="4259814" y="0"/>
                </a:moveTo>
                <a:lnTo>
                  <a:pt x="0" y="0"/>
                </a:lnTo>
                <a:lnTo>
                  <a:pt x="0" y="7980917"/>
                </a:lnTo>
                <a:lnTo>
                  <a:pt x="4259814" y="7980917"/>
                </a:lnTo>
                <a:lnTo>
                  <a:pt x="42598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179632">
            <a:off x="12374151" y="5981162"/>
            <a:ext cx="4582091" cy="5999465"/>
          </a:xfrm>
          <a:custGeom>
            <a:avLst/>
            <a:gdLst/>
            <a:ahLst/>
            <a:cxnLst/>
            <a:rect r="r" b="b" t="t" l="l"/>
            <a:pathLst>
              <a:path h="5999465" w="4582091">
                <a:moveTo>
                  <a:pt x="0" y="0"/>
                </a:moveTo>
                <a:lnTo>
                  <a:pt x="4582091" y="0"/>
                </a:lnTo>
                <a:lnTo>
                  <a:pt x="4582091" y="5999465"/>
                </a:lnTo>
                <a:lnTo>
                  <a:pt x="0" y="5999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08374">
            <a:off x="-1418610" y="-1538813"/>
            <a:ext cx="6309318" cy="6348999"/>
          </a:xfrm>
          <a:custGeom>
            <a:avLst/>
            <a:gdLst/>
            <a:ahLst/>
            <a:cxnLst/>
            <a:rect r="r" b="b" t="t" l="l"/>
            <a:pathLst>
              <a:path h="6348999" w="6309318">
                <a:moveTo>
                  <a:pt x="0" y="0"/>
                </a:moveTo>
                <a:lnTo>
                  <a:pt x="6309318" y="0"/>
                </a:lnTo>
                <a:lnTo>
                  <a:pt x="6309318" y="6348999"/>
                </a:lnTo>
                <a:lnTo>
                  <a:pt x="0" y="6348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669">
            <a:off x="15032042" y="-1935095"/>
            <a:ext cx="6990818" cy="7141564"/>
          </a:xfrm>
          <a:custGeom>
            <a:avLst/>
            <a:gdLst/>
            <a:ahLst/>
            <a:cxnLst/>
            <a:rect r="r" b="b" t="t" l="l"/>
            <a:pathLst>
              <a:path h="7141564" w="6990818">
                <a:moveTo>
                  <a:pt x="0" y="0"/>
                </a:moveTo>
                <a:lnTo>
                  <a:pt x="6990818" y="0"/>
                </a:lnTo>
                <a:lnTo>
                  <a:pt x="6990818" y="7141563"/>
                </a:lnTo>
                <a:lnTo>
                  <a:pt x="0" y="7141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504554">
            <a:off x="13113333" y="-465109"/>
            <a:ext cx="8464045" cy="11380228"/>
          </a:xfrm>
          <a:custGeom>
            <a:avLst/>
            <a:gdLst/>
            <a:ahLst/>
            <a:cxnLst/>
            <a:rect r="r" b="b" t="t" l="l"/>
            <a:pathLst>
              <a:path h="11380228" w="8464045">
                <a:moveTo>
                  <a:pt x="8464045" y="0"/>
                </a:moveTo>
                <a:lnTo>
                  <a:pt x="0" y="0"/>
                </a:lnTo>
                <a:lnTo>
                  <a:pt x="0" y="11380229"/>
                </a:lnTo>
                <a:lnTo>
                  <a:pt x="8464045" y="11380229"/>
                </a:lnTo>
                <a:lnTo>
                  <a:pt x="846404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-5378018">
            <a:off x="9755278" y="3010166"/>
            <a:ext cx="8107864" cy="4560617"/>
            <a:chOff x="0" y="0"/>
            <a:chExt cx="1128903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4"/>
              <a:stretch>
                <a:fillRect l="0" t="-9228" r="0" b="-922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3371867"/>
            <a:ext cx="7050504" cy="430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5" indent="-367027" lvl="1">
              <a:lnSpc>
                <a:spcPts val="5745"/>
              </a:lnSpc>
              <a:buFont typeface="Arial"/>
              <a:buChar char="•"/>
            </a:pPr>
            <a:r>
              <a:rPr lang="en-US" sz="3399" spc="-101">
                <a:solidFill>
                  <a:srgbClr val="353535"/>
                </a:solidFill>
                <a:latin typeface="Barlow Condensed"/>
              </a:rPr>
              <a:t>Cadastrar diferentes tipos de cogumelos;</a:t>
            </a:r>
          </a:p>
          <a:p>
            <a:pPr marL="734055" indent="-367027" lvl="1">
              <a:lnSpc>
                <a:spcPts val="5745"/>
              </a:lnSpc>
              <a:buFont typeface="Arial"/>
              <a:buChar char="•"/>
            </a:pPr>
            <a:r>
              <a:rPr lang="en-US" sz="3399" spc="-101">
                <a:solidFill>
                  <a:srgbClr val="353535"/>
                </a:solidFill>
                <a:latin typeface="Barlow Condensed"/>
              </a:rPr>
              <a:t>Coletar dados sobre o cultivo;</a:t>
            </a:r>
          </a:p>
          <a:p>
            <a:pPr marL="734055" indent="-367027" lvl="1">
              <a:lnSpc>
                <a:spcPts val="5745"/>
              </a:lnSpc>
              <a:buFont typeface="Arial"/>
              <a:buChar char="•"/>
            </a:pPr>
            <a:r>
              <a:rPr lang="en-US" sz="3399" spc="-101">
                <a:solidFill>
                  <a:srgbClr val="353535"/>
                </a:solidFill>
                <a:latin typeface="Barlow Condensed"/>
              </a:rPr>
              <a:t>Criar gráficos de análises do dados;</a:t>
            </a:r>
          </a:p>
          <a:p>
            <a:pPr marL="734055" indent="-367027" lvl="1">
              <a:lnSpc>
                <a:spcPts val="5745"/>
              </a:lnSpc>
              <a:buFont typeface="Arial"/>
              <a:buChar char="•"/>
            </a:pPr>
            <a:r>
              <a:rPr lang="en-US" sz="3399" spc="-101">
                <a:solidFill>
                  <a:srgbClr val="353535"/>
                </a:solidFill>
                <a:latin typeface="Barlow Condensed"/>
              </a:rPr>
              <a:t>Armazenar e catalogar os dados;</a:t>
            </a:r>
          </a:p>
          <a:p>
            <a:pPr marL="734055" indent="-367027" lvl="1">
              <a:lnSpc>
                <a:spcPts val="5745"/>
              </a:lnSpc>
              <a:buFont typeface="Arial"/>
              <a:buChar char="•"/>
            </a:pPr>
            <a:r>
              <a:rPr lang="en-US" sz="3399" spc="-101">
                <a:solidFill>
                  <a:srgbClr val="353535"/>
                </a:solidFill>
                <a:latin typeface="Barlow Condensed"/>
              </a:rPr>
              <a:t>Simulação de retorno financeiro;</a:t>
            </a:r>
          </a:p>
          <a:p>
            <a:pPr algn="l">
              <a:lnSpc>
                <a:spcPts val="574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89889" y="2410417"/>
            <a:ext cx="7050405" cy="106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65"/>
              </a:lnSpc>
              <a:spcBef>
                <a:spcPct val="0"/>
              </a:spcBef>
            </a:pPr>
            <a:r>
              <a:rPr lang="en-US" sz="7605">
                <a:solidFill>
                  <a:srgbClr val="353535"/>
                </a:solidFill>
                <a:latin typeface="Barlow Condensed Bold"/>
              </a:rPr>
              <a:t>FUNCIONALIDADES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1389889" y="3507483"/>
            <a:ext cx="3199167" cy="0"/>
          </a:xfrm>
          <a:prstGeom prst="line">
            <a:avLst/>
          </a:prstGeom>
          <a:ln cap="rnd" w="57150">
            <a:solidFill>
              <a:srgbClr val="FFDE59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DAFtOQ6fzJg</dc:identifier>
  <dcterms:modified xsi:type="dcterms:W3CDTF">2011-08-01T06:04:30Z</dcterms:modified>
  <cp:revision>1</cp:revision>
  <dc:title>Banco de dados</dc:title>
</cp:coreProperties>
</file>